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EFA6FE29-07F6-4EEB-BFC0-2FF7EAD2DF38}">
          <p14:sldIdLst>
            <p14:sldId id="268"/>
            <p14:sldId id="256"/>
          </p14:sldIdLst>
        </p14:section>
        <p14:section name="Secção Sem Título" id="{3CF76765-7AF5-465F-B8FE-B177766CFA95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02/06/2016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700991" cy="4758878"/>
          </a:xfrm>
        </p:spPr>
      </p:pic>
    </p:spTree>
    <p:extLst>
      <p:ext uri="{BB962C8B-B14F-4D97-AF65-F5344CB8AC3E}">
        <p14:creationId xmlns:p14="http://schemas.microsoft.com/office/powerpoint/2010/main" val="411976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953250" cy="3743325"/>
          </a:xfrm>
        </p:spPr>
      </p:pic>
    </p:spTree>
    <p:extLst>
      <p:ext uri="{BB962C8B-B14F-4D97-AF65-F5344CB8AC3E}">
        <p14:creationId xmlns:p14="http://schemas.microsoft.com/office/powerpoint/2010/main" val="360028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764962" cy="4680520"/>
          </a:xfrm>
        </p:spPr>
      </p:pic>
    </p:spTree>
    <p:extLst>
      <p:ext uri="{BB962C8B-B14F-4D97-AF65-F5344CB8AC3E}">
        <p14:creationId xmlns:p14="http://schemas.microsoft.com/office/powerpoint/2010/main" val="116133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48" y="59546"/>
            <a:ext cx="4860208" cy="6500198"/>
          </a:xfrm>
        </p:spPr>
      </p:pic>
    </p:spTree>
    <p:extLst>
      <p:ext uri="{BB962C8B-B14F-4D97-AF65-F5344CB8AC3E}">
        <p14:creationId xmlns:p14="http://schemas.microsoft.com/office/powerpoint/2010/main" val="286149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034235" cy="5433467"/>
          </a:xfrm>
        </p:spPr>
      </p:pic>
    </p:spTree>
    <p:extLst>
      <p:ext uri="{BB962C8B-B14F-4D97-AF65-F5344CB8AC3E}">
        <p14:creationId xmlns:p14="http://schemas.microsoft.com/office/powerpoint/2010/main" val="168197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" y="1579394"/>
            <a:ext cx="9084073" cy="4174877"/>
          </a:xfrm>
        </p:spPr>
      </p:pic>
    </p:spTree>
    <p:extLst>
      <p:ext uri="{BB962C8B-B14F-4D97-AF65-F5344CB8AC3E}">
        <p14:creationId xmlns:p14="http://schemas.microsoft.com/office/powerpoint/2010/main" val="554108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2828"/>
            <a:ext cx="7128792" cy="6655472"/>
          </a:xfrm>
        </p:spPr>
      </p:pic>
    </p:spTree>
    <p:extLst>
      <p:ext uri="{BB962C8B-B14F-4D97-AF65-F5344CB8AC3E}">
        <p14:creationId xmlns:p14="http://schemas.microsoft.com/office/powerpoint/2010/main" val="391864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39"/>
            <a:ext cx="6291015" cy="6482917"/>
          </a:xfrm>
        </p:spPr>
      </p:pic>
    </p:spTree>
    <p:extLst>
      <p:ext uri="{BB962C8B-B14F-4D97-AF65-F5344CB8AC3E}">
        <p14:creationId xmlns:p14="http://schemas.microsoft.com/office/powerpoint/2010/main" val="198241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" y="548680"/>
            <a:ext cx="9097493" cy="5616624"/>
          </a:xfrm>
        </p:spPr>
      </p:pic>
    </p:spTree>
    <p:extLst>
      <p:ext uri="{BB962C8B-B14F-4D97-AF65-F5344CB8AC3E}">
        <p14:creationId xmlns:p14="http://schemas.microsoft.com/office/powerpoint/2010/main" val="402292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682957" cy="6041755"/>
          </a:xfrm>
        </p:spPr>
      </p:pic>
    </p:spTree>
    <p:extLst>
      <p:ext uri="{BB962C8B-B14F-4D97-AF65-F5344CB8AC3E}">
        <p14:creationId xmlns:p14="http://schemas.microsoft.com/office/powerpoint/2010/main" val="76649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P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Lista de alimentos com a referência ao seu valor proteico* em gramas</a:t>
            </a:r>
            <a:r>
              <a:rPr lang="pt-PT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l"/>
            <a:endParaRPr lang="pt-PT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P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LACTICÍNIOS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Claras de ovo: 7 claras = 25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Requeijão (magro): 1 chávena = 28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Queijo </a:t>
            </a:r>
            <a:r>
              <a:rPr lang="pt-PT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Mozzarella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(magro): uma barra de 28 gr = 8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Iogurte (magro): embalagem de 160 gr = 5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Iogurte (magro, natural): 1 chávena = 14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Leite meio gordo: 1 chávena = 8,5 </a:t>
            </a:r>
            <a:r>
              <a:rPr lang="pt-PT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gramas</a:t>
            </a:r>
          </a:p>
          <a:p>
            <a:pPr algn="l"/>
            <a:endParaRPr lang="pt-PT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P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CARNE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Carne de vaca (magra): 85 gr (peso após cozinhada) = 25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Peito de frango: 85 gr (peso após cozinhado) = 25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Peito de peru: 85 gr (peso após cozinhado) = 25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Fiambre de peru: 115 gr (peso após cozinhado) = 18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Lombo de porco: 85 gr (peso após cozinhado) = 24 gramas</a:t>
            </a:r>
          </a:p>
          <a:p>
            <a:pPr algn="l"/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PEIXE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Pescado de alto mar: 115 gr (peso após cozinhado) = 25 a 31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Gambas, caranguejo, lagosta: 115 gr (peso após cozinhados) = 22 a 24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Atum: 115 gr (conservado em água) = 27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Vieiras: 115 gr (peso após cozinhadas) = 25 </a:t>
            </a:r>
            <a:r>
              <a:rPr lang="pt-PT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gramas</a:t>
            </a:r>
          </a:p>
          <a:p>
            <a:pPr algn="l"/>
            <a:endParaRPr lang="pt-PT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P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FEIJÃO, LENTILHAS E CEREAIS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Feijão (preto, catarino, etc.): ½ chávena (cozinhado) = 7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Lentilhas: ½ chávena (cozinhadas) = 9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Quinoa: ½ chávena (cozinhada) = 6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Tofu: ¼ quadrado = 7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Hambúrguer vegetariano: um hambúrguer = 5 a 20 gramas (dependendo da marca)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Alguns cereais prontos a consumir são também boas fontes de proteína. Verifique o rótulo - alguns têm mais de 10 gramas de proteína por dose</a:t>
            </a:r>
            <a:r>
              <a:rPr lang="pt-PT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l"/>
            <a:endParaRPr lang="pt-PT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P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PRODUTOS HERBALIFE®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Batido Fórmula 1 (com 250 ml de leite meio gordo): uma dose = 18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Grãos de Soja Tostados: uma saqueta (28 gr) = 11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Barras de Proteínas: uma barra (39,5 gramas) = 10 gramas</a:t>
            </a:r>
            <a:b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Fórmula 3 Suplemento de Proteínas Personalizado = 5 gramas• Sopa de Tomate Gourmet = 7 gramas</a:t>
            </a:r>
          </a:p>
          <a:p>
            <a:pPr algn="l"/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*os valores nutricionais são aproximados e podem variar dependendo da marca e dos produtos que utiliza.</a:t>
            </a:r>
          </a:p>
          <a:p>
            <a:pPr algn="l"/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Parte superior do formulário</a:t>
            </a:r>
          </a:p>
          <a:p>
            <a:pPr algn="l"/>
            <a:r>
              <a:rPr lang="pt-P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pt-PT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r>
              <a:rPr lang="pt-PT" dirty="0"/>
              <a:t> 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944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107504" y="116632"/>
            <a:ext cx="8712968" cy="6408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PLANO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REFEIÇÃO “A” </a:t>
            </a:r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- 1.200 Calorias</a:t>
            </a:r>
          </a:p>
          <a:p>
            <a:pPr marL="0" indent="0">
              <a:buNone/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PT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PEQUENO-ALMOÇO</a:t>
            </a:r>
            <a:r>
              <a:rPr lang="pt-PT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BATIDO FÓRMULA 1 HERBALIFE® + 1 FRUTA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Exemplo: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2 colheres-medida (26gr) ou 2 colheres de sopa da Mistura para Bebida 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Nutricional, Fórmula 1 + 250 ml de leite meio gordo ou leite de soja + metade de 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uma manga fresca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OU: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UNIDADE DE PROTEÍNA + 1 FRUTA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Exemplos: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7 claras de ovo (bem cozidas ou cozinhadas na frigideira como uma omelete) + 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½ toranja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OU: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1 chávena de requeijão magro + 1 chávena de ananás	</a:t>
            </a:r>
          </a:p>
          <a:p>
            <a:pPr marL="0" indent="0">
              <a:buNone/>
            </a:pPr>
            <a:r>
              <a:rPr lang="pt-PT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ALMOÇO: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BATIDO FÓRMULA 1 HERBALIFE® + 1 FRUTA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Exemplo: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2 colheres-medida (26gr) ou 2 colheres de sopa da Mistura para Bebida 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Nutricional, Fórmula 1 + 250 ml de leite meio gordo ou leite de soja + 1 chávena de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morangos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OU: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UNIDADE DE PROTEÍNA + 2 LEGUMES + SALADA + 1 FRUTA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Exemplo: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85 gramas de peito de frango grelhado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2 chávenas de brócolos cozidos ao vapor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4 chávenas de salada verde temperada com azeite e vinagre ou molho magro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uma laranja grande	</a:t>
            </a:r>
          </a:p>
          <a:p>
            <a:pPr marL="0" indent="0">
              <a:buNone/>
            </a:pPr>
            <a:r>
              <a:rPr lang="sv-SE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LANCHE: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sv-S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SNACK DE PROTEÍNAS + 1 FRUTA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Exemplo: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1 Barra de Proteínas </a:t>
            </a:r>
            <a:r>
              <a:rPr lang="pt-P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Herbalife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® + 1 maçã média	</a:t>
            </a:r>
          </a:p>
          <a:p>
            <a:pPr marL="0" indent="0">
              <a:buNone/>
            </a:pPr>
            <a:r>
              <a:rPr lang="pt-PT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JANTAR: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UNIDADES DE PROTEÍNAS + 2 LEGUMES + SALADA + 1 CEREAL + 1 FRUTA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Exemplo: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225 gramas de peixe grelhado com molho </a:t>
            </a:r>
            <a:r>
              <a:rPr lang="pt-P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teriyaki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1 chávena de espinafres cozidos ao vapor + 1 chávena de cenouras cozidas ao vapor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salada verde mista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½ chávena de arroz integral</a:t>
            </a:r>
          </a:p>
          <a:p>
            <a:pPr marL="0" indent="0"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1 chávena com pedaços de melão e meloa </a:t>
            </a:r>
            <a:r>
              <a:rPr lang="pt-PT" dirty="0"/>
              <a:t>	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9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07504" y="404664"/>
            <a:ext cx="464451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REFEIÇÃO “B” </a:t>
            </a:r>
            <a:r>
              <a:rPr lang="pt-P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- 1.800 Calorias</a:t>
            </a:r>
          </a:p>
          <a:p>
            <a:r>
              <a:rPr lang="pt-PT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PEQUENO-ALMOÇO</a:t>
            </a:r>
            <a:r>
              <a:rPr lang="pt-P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pt-PT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BATIDO FÓRMULA 1 HERBALIFE® + 1 FRUTA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Exemplo: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2 colheres-medida (26gr) ou 2 colheres de sopa da Mistura para Bebida Nutricional,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Fórmula 1 + 250 ml de leite meio gordo ou leite de soja + metade de uma manga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fresca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OU: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UNIDADE DE PROTEÍNAS + 1 CEREAL + 1 FRUTA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Exemplos: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7 claras de ovo (bem cozidas ou cozinhadas na frigideira como uma omelete) + ½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queque + ½ toranja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OU: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1 chávena de requeijão magro + 1 fatia de pão integral torrado + 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chávena de ananás	</a:t>
            </a:r>
          </a:p>
          <a:p>
            <a:r>
              <a:rPr lang="pt-PT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SNACK A MEIO DA MANHÃ:</a:t>
            </a:r>
            <a:r>
              <a:rPr lang="pt-P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pt-P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SNACK DE PROTEÍNAS + 1 FRUTA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Exemplo: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1 Barra de Proteínas </a:t>
            </a:r>
            <a:r>
              <a:rPr lang="pt-P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Herbalife</a:t>
            </a:r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® + 1 maçã média	</a:t>
            </a:r>
            <a:endParaRPr lang="pt-PT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ALMOÇO:</a:t>
            </a:r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BATIDO FÓRMULA 1 HERBALIFE® + 1 FRUTA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Exemplo: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2 colheres-medida (26gr) ou 2 colheres de sopa da Mistura para Bebida Nutricional,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Fórmula 1 + fatia de pão integral torrado ou leite de soja + 1 chávena de morangos 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OU: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UNIDADES DE PROTEÍNAS + 2 LEGUMES + SALADA + 1 CEREAL + 1 FRUTA</a:t>
            </a:r>
          </a:p>
          <a:p>
            <a:endParaRPr lang="pt-PT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</p:txBody>
      </p:sp>
      <p:sp>
        <p:nvSpPr>
          <p:cNvPr id="5" name="Rectângulo 4"/>
          <p:cNvSpPr/>
          <p:nvPr/>
        </p:nvSpPr>
        <p:spPr>
          <a:xfrm>
            <a:off x="4752020" y="116632"/>
            <a:ext cx="392443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Exemplo</a:t>
            </a:r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85 gramas de peito de frango ou de peru, peixe, atum ou marisco, sobre 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uma fatia de pão integral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1 chávena de legumes cortados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1 chávena de sumo de tomate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4 chávenas de salada verde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1 laranja grande	</a:t>
            </a:r>
          </a:p>
          <a:p>
            <a:r>
              <a:rPr lang="sv-S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LANCHE:	</a:t>
            </a:r>
            <a:endParaRPr lang="sv-S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v-S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sv-S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SNACK DE PROTEÍNAS + 1 FRUTA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Exemplos: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1 Barra de Proteínas </a:t>
            </a:r>
            <a:r>
              <a:rPr lang="pt-P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Herbalife</a:t>
            </a:r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® + 1 maçã média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OU: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1 saqueta de Grãos de Soja Tostados + 1 laranja	</a:t>
            </a:r>
          </a:p>
          <a:p>
            <a:r>
              <a:rPr lang="pt-PT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JANTAR:</a:t>
            </a:r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pt-PT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UNIDADES DE PROTEÍNAS + 2 LEGUMES + SALADA + 1 CEREAL + 1 FRUTA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Exemplo: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170 a 225 gramas de peixe grelhado com molho </a:t>
            </a:r>
            <a:r>
              <a:rPr lang="pt-P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teriyaki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1 chávena de espinafres cozidos ao vapor + 1 chávena de cenouras cozidas ao vapor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salada verde temperada com molho magro 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1 chávena de massa integral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 1 chávena com pedaços de melancia	</a:t>
            </a:r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  <a:p>
            <a:endParaRPr lang="pt-PT" sz="1000" dirty="0" smtClean="0"/>
          </a:p>
          <a:p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29429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5837"/>
            <a:ext cx="6594384" cy="64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7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5976664" cy="6182064"/>
          </a:xfrm>
        </p:spPr>
      </p:pic>
    </p:spTree>
    <p:extLst>
      <p:ext uri="{BB962C8B-B14F-4D97-AF65-F5344CB8AC3E}">
        <p14:creationId xmlns:p14="http://schemas.microsoft.com/office/powerpoint/2010/main" val="128586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5291304" cy="6395192"/>
          </a:xfrm>
        </p:spPr>
      </p:pic>
    </p:spTree>
    <p:extLst>
      <p:ext uri="{BB962C8B-B14F-4D97-AF65-F5344CB8AC3E}">
        <p14:creationId xmlns:p14="http://schemas.microsoft.com/office/powerpoint/2010/main" val="38244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8680"/>
            <a:ext cx="5334516" cy="5868700"/>
          </a:xfrm>
        </p:spPr>
      </p:pic>
    </p:spTree>
    <p:extLst>
      <p:ext uri="{BB962C8B-B14F-4D97-AF65-F5344CB8AC3E}">
        <p14:creationId xmlns:p14="http://schemas.microsoft.com/office/powerpoint/2010/main" val="144172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52779" cy="5505475"/>
          </a:xfrm>
        </p:spPr>
      </p:pic>
    </p:spTree>
    <p:extLst>
      <p:ext uri="{BB962C8B-B14F-4D97-AF65-F5344CB8AC3E}">
        <p14:creationId xmlns:p14="http://schemas.microsoft.com/office/powerpoint/2010/main" val="2677395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89</Words>
  <Application>Microsoft Office PowerPoint</Application>
  <PresentationFormat>Apresentação no Ecrã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Rodrigues</dc:creator>
  <cp:lastModifiedBy>José Rodrigues</cp:lastModifiedBy>
  <cp:revision>15</cp:revision>
  <dcterms:created xsi:type="dcterms:W3CDTF">2016-05-31T10:43:38Z</dcterms:created>
  <dcterms:modified xsi:type="dcterms:W3CDTF">2016-06-02T22:56:33Z</dcterms:modified>
</cp:coreProperties>
</file>